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33" r:id="rId4"/>
    <p:sldId id="33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82D33-B406-752E-8A9C-C3E3814A1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5F336A3-67FE-6020-1A38-646C0E6D9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D2CE13-77A7-51E3-E6CA-68337C57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B73-CEF8-49C7-B2F3-6021D6F621F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6125A5-096A-8DBD-11D8-82AEF756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3A8F827-7ED4-3FDF-B805-398601D5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C8AB-20E8-4403-A9FB-4B0E967824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8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B550A-9541-F72C-E42A-64E814CA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F0ADE66-D6A3-EC5E-D1CE-B4F55F64A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8235BF1-C974-34B0-A981-05EC81425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B73-CEF8-49C7-B2F3-6021D6F621F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C4012D-1154-BD8B-6B74-392AD063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73D954-FFDD-885E-9935-16FACA39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C8AB-20E8-4403-A9FB-4B0E967824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4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CBCAD1C-34CD-7548-51A1-5FCD2D03C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6C3C0FE-32FB-A82B-73C3-7237D3395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C98E8E-9694-E374-FDC8-44EE1703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B73-CEF8-49C7-B2F3-6021D6F621F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58BAE5D-CDB0-093F-CB20-09D730D2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6C2663F-99B8-FDE5-B0AE-60CBAC03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C8AB-20E8-4403-A9FB-4B0E967824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1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80004" y="317500"/>
            <a:ext cx="11235749" cy="5207000"/>
          </a:xfrm>
          <a:solidFill>
            <a:srgbClr val="1F497D"/>
          </a:solidFill>
        </p:spPr>
        <p:txBody>
          <a:bodyPr/>
          <a:lstStyle>
            <a:lvl1pPr marL="0" indent="0" algn="r">
              <a:buNone/>
              <a:defRPr>
                <a:solidFill>
                  <a:srgbClr val="DCDCE0"/>
                </a:solidFill>
                <a:latin typeface="+mj-lt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graphicFrame>
        <p:nvGraphicFramePr>
          <p:cNvPr id="9" name="Objekt 8" hidden="1"/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2" y="1"/>
          <a:ext cx="21166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9" name="Objekt 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21166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7709" y="1744658"/>
            <a:ext cx="6105769" cy="4079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redigere undertiteltypografien i masteren</a:t>
            </a:r>
            <a:endParaRPr lang="en-GB" noProof="0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97710" y="706437"/>
            <a:ext cx="6103062" cy="900101"/>
          </a:xfrm>
        </p:spPr>
        <p:txBody>
          <a:bodyPr anchor="t" anchorCtr="0"/>
          <a:lstStyle>
            <a:lvl1pPr>
              <a:lnSpc>
                <a:spcPts val="3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80004" y="6474768"/>
            <a:ext cx="4159737" cy="184666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insert date</a:t>
            </a:r>
          </a:p>
        </p:txBody>
      </p:sp>
      <p:pic>
        <p:nvPicPr>
          <p:cNvPr id="10" name="Pladsholder til billede 6" descr="Cool_RGB.emf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" b="-408"/>
          <a:stretch/>
        </p:blipFill>
        <p:spPr>
          <a:xfrm>
            <a:off x="9535425" y="5621377"/>
            <a:ext cx="2289743" cy="1014903"/>
          </a:xfrm>
          <a:prstGeom prst="rect">
            <a:avLst/>
          </a:prstGeom>
          <a:noFill/>
        </p:spPr>
      </p:pic>
      <p:sp>
        <p:nvSpPr>
          <p:cNvPr id="11" name="Tekstboks 10"/>
          <p:cNvSpPr txBox="1"/>
          <p:nvPr userDrawn="1"/>
        </p:nvSpPr>
        <p:spPr>
          <a:xfrm>
            <a:off x="1471016" y="6482391"/>
            <a:ext cx="2725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© Copyright Cool Partners 2015</a:t>
            </a:r>
          </a:p>
        </p:txBody>
      </p:sp>
    </p:spTree>
    <p:extLst>
      <p:ext uri="{BB962C8B-B14F-4D97-AF65-F5344CB8AC3E}">
        <p14:creationId xmlns:p14="http://schemas.microsoft.com/office/powerpoint/2010/main" val="1651830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80003" y="6491387"/>
            <a:ext cx="590549" cy="153888"/>
          </a:xfrm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fld id="{6DF21DC4-A50C-4C5E-AEF3-BA6F3745C0B1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80001" y="338400"/>
            <a:ext cx="11236331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titeltypografi i masteren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2199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1" y="338400"/>
            <a:ext cx="11236331" cy="823912"/>
          </a:xfrm>
        </p:spPr>
        <p:txBody>
          <a:bodyPr/>
          <a:lstStyle/>
          <a:p>
            <a:r>
              <a:rPr lang="da-DK" noProof="0"/>
              <a:t>Klik for at redigere titeltypografi i masteren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4" y="1328738"/>
            <a:ext cx="5495349" cy="423386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8" y="1328738"/>
            <a:ext cx="5495349" cy="423386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96885-B7FE-4F75-9FC4-7662EA55A076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38194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1" y="338400"/>
            <a:ext cx="11236331" cy="823912"/>
          </a:xfrm>
        </p:spPr>
        <p:txBody>
          <a:bodyPr/>
          <a:lstStyle/>
          <a:p>
            <a:r>
              <a:rPr lang="da-DK" noProof="0"/>
              <a:t>Klik for at redigere titeltypografi i masteren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3" y="1328738"/>
            <a:ext cx="8351381" cy="422116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1387" y="1328738"/>
            <a:ext cx="2681652" cy="422116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96885-B7FE-4F75-9FC4-7662EA55A076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95153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1" y="338400"/>
            <a:ext cx="11236331" cy="823912"/>
          </a:xfrm>
        </p:spPr>
        <p:txBody>
          <a:bodyPr/>
          <a:lstStyle/>
          <a:p>
            <a:r>
              <a:rPr lang="da-DK" noProof="0"/>
              <a:t>Klik for at redigere titeltypografi i masteren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4951" y="1328738"/>
            <a:ext cx="8351381" cy="422116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04" y="1328738"/>
            <a:ext cx="2681652" cy="422116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96885-B7FE-4F75-9FC4-7662EA55A076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5361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 i masteren</a:t>
            </a:r>
            <a:endParaRPr lang="en-GB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1815A-B20D-485D-A42D-61E71CBE0279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24114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B0660-3EA3-468D-8610-343C1CF3107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24616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 hasCustomPrompt="1"/>
            <p:custDataLst>
              <p:tags r:id="rId1"/>
            </p:custDataLst>
          </p:nvPr>
        </p:nvSpPr>
        <p:spPr>
          <a:xfrm>
            <a:off x="4196862" y="6447779"/>
            <a:ext cx="3783954" cy="188501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insert name</a:t>
            </a:r>
          </a:p>
        </p:txBody>
      </p:sp>
    </p:spTree>
    <p:extLst>
      <p:ext uri="{BB962C8B-B14F-4D97-AF65-F5344CB8AC3E}">
        <p14:creationId xmlns:p14="http://schemas.microsoft.com/office/powerpoint/2010/main" val="279905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05513B-36F5-C3DA-3D19-F2FBE4D89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DD43FE-6B18-9540-A538-517CE81CB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98EC0EA-8ED8-F023-8EDB-B6E690A0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B73-CEF8-49C7-B2F3-6021D6F621F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E9C8093-DA50-BCFD-7B3B-2821F93D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475ACC-8F4B-A943-FFAE-0906CA20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C8AB-20E8-4403-A9FB-4B0E967824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0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1" y="338400"/>
            <a:ext cx="11236331" cy="82391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3" y="1328738"/>
            <a:ext cx="8351381" cy="422116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1387" y="1328738"/>
            <a:ext cx="2681652" cy="422116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 hasCustomPrompt="1"/>
            <p:custDataLst>
              <p:tags r:id="rId1"/>
            </p:custDataLst>
          </p:nvPr>
        </p:nvSpPr>
        <p:spPr>
          <a:xfrm>
            <a:off x="4407878" y="6447779"/>
            <a:ext cx="3783954" cy="188501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insert name</a:t>
            </a:r>
          </a:p>
        </p:txBody>
      </p:sp>
    </p:spTree>
    <p:extLst>
      <p:ext uri="{BB962C8B-B14F-4D97-AF65-F5344CB8AC3E}">
        <p14:creationId xmlns:p14="http://schemas.microsoft.com/office/powerpoint/2010/main" val="1374892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1" y="338400"/>
            <a:ext cx="11236331" cy="82391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3" y="1328738"/>
            <a:ext cx="8351381" cy="422116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1387" y="1328738"/>
            <a:ext cx="2681652" cy="422116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 hasCustomPrompt="1"/>
            <p:custDataLst>
              <p:tags r:id="rId1"/>
            </p:custDataLst>
          </p:nvPr>
        </p:nvSpPr>
        <p:spPr>
          <a:xfrm>
            <a:off x="4407878" y="6447779"/>
            <a:ext cx="3783954" cy="188501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insert name</a:t>
            </a:r>
          </a:p>
        </p:txBody>
      </p:sp>
    </p:spTree>
    <p:extLst>
      <p:ext uri="{BB962C8B-B14F-4D97-AF65-F5344CB8AC3E}">
        <p14:creationId xmlns:p14="http://schemas.microsoft.com/office/powerpoint/2010/main" val="1290804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1" y="338400"/>
            <a:ext cx="11236331" cy="823912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4951" y="1328738"/>
            <a:ext cx="8351381" cy="422116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04" y="1328738"/>
            <a:ext cx="2681652" cy="422116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 hasCustomPrompt="1"/>
            <p:custDataLst>
              <p:tags r:id="rId1"/>
            </p:custDataLst>
          </p:nvPr>
        </p:nvSpPr>
        <p:spPr>
          <a:xfrm>
            <a:off x="4349262" y="6456657"/>
            <a:ext cx="3783954" cy="188501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insert name</a:t>
            </a:r>
          </a:p>
        </p:txBody>
      </p:sp>
    </p:spTree>
    <p:extLst>
      <p:ext uri="{BB962C8B-B14F-4D97-AF65-F5344CB8AC3E}">
        <p14:creationId xmlns:p14="http://schemas.microsoft.com/office/powerpoint/2010/main" val="3979644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CD6E98E-609A-4F63-A185-145410AD9764}" type="datetimeFigureOut">
              <a:rPr lang="da-DK" smtClean="0"/>
              <a:pPr/>
              <a:t>30-01-2024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8ADE-C401-4BD4-9F56-FDCB37CE2AA9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20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5AC38B19-E1EF-4671-86B5-C87E95745CED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30-01-2024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778A-5639-4F43-BE03-DF61F62C1856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2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C9A99-51C2-E033-46CB-80358042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C628EB2-C7FA-3EA2-F8FD-36378FCAD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63B26F-0DC1-6AE6-BD86-12A4EE6A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B73-CEF8-49C7-B2F3-6021D6F621F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0C3C2A-FCC3-5F61-C7A2-77F82B1B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71585C5-0396-60AF-9232-344CA500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C8AB-20E8-4403-A9FB-4B0E967824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6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D77E2-EC5C-C44B-0402-180DB4FEE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DF76B8-C709-9B63-71D5-4562D7E9E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7A9C76A-9CBE-6EC0-E9A3-7A5DDA549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74D2766-14D2-3DA2-2F59-ED2A3A2BE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B73-CEF8-49C7-B2F3-6021D6F621F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FE59FDB-21CC-8A05-BD44-DC931C5AE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4F92AAC-E1F7-C496-81A5-A77F3D528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C8AB-20E8-4403-A9FB-4B0E967824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8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6AA4A-8955-C4D4-3595-69304B526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6BC9996-F42E-B253-BAD0-4DCBB2D53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13EDEBA-8BE3-0A3A-008E-C0BDE3BCA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3BB1F98-5E50-6589-0539-306CEC650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22C4CC1-1967-06A5-AA8C-6E65FFF0B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E85E0B2-AB99-A436-6F0E-24160E236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B73-CEF8-49C7-B2F3-6021D6F621F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277E475-88AD-2594-654D-AAAADD1B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B4E7273-01F1-2954-7478-815985B3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C8AB-20E8-4403-A9FB-4B0E967824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8FB07-7C1D-835D-2985-D8006B68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66F3350-6D6D-DCF4-C82A-B64DD561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B73-CEF8-49C7-B2F3-6021D6F621F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7E92203-1433-7517-85B9-41034409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D3DEEA8-9505-008B-CDAE-DE7CDFA4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C8AB-20E8-4403-A9FB-4B0E967824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0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328F0DA-B22C-025E-57CB-3298B18C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B73-CEF8-49C7-B2F3-6021D6F621F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024DBB1-120A-1EAE-C348-0ED03F94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F821F0B-E4C5-45C2-38E0-89C209CD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C8AB-20E8-4403-A9FB-4B0E967824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3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AB2D4-23C5-7005-7D46-B4EBC124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2094CF-7843-83B6-404D-613F05FFF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59CABF5-8858-4237-8213-2A434BF66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D5215E9-143F-E80B-9676-DA4E6098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B73-CEF8-49C7-B2F3-6021D6F621F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607F85E-1DC1-B24C-9A8C-60499DF9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D6A3963-D25D-CF4D-158B-A0F29788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C8AB-20E8-4403-A9FB-4B0E967824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5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5E5D9-5DD0-09D8-7AB7-A1D3F24E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3B7D003-CB57-F73A-5F6F-E10676F15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E628527-1E4B-E826-30D9-7F5EA2DFE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697FD96-0F51-5322-E049-D0A16D76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8B73-CEF8-49C7-B2F3-6021D6F621F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8F8F684-000C-C12C-4C90-831B3B48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4906784-F1EC-0584-9637-E6153B97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C8AB-20E8-4403-A9FB-4B0E967824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114D7CA-7CB8-7147-1F61-E6221E3E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1C8CE70-3196-40A9-27F9-2A7806D84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A42484-B078-0015-B98D-CE27A5498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18B73-CEF8-49C7-B2F3-6021D6F621FB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F2D2A0-4B3C-0831-5CD4-1E095041E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4ECB16-B32A-8AAB-D1FB-CA547CBF7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7C8AB-20E8-4403-A9FB-4B0E9678246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8EB4E3"/>
            </a:gs>
            <a:gs pos="4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2" y="1"/>
          <a:ext cx="21166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0" imgH="0" progId="">
                  <p:embed/>
                </p:oleObj>
              </mc:Choice>
              <mc:Fallback>
                <p:oleObj name="think-cell Slide" r:id="rId20" imgW="0" imgH="0" progId="">
                  <p:embed/>
                  <p:pic>
                    <p:nvPicPr>
                      <p:cNvPr id="9" name="Objekt 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21166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480002" y="1328738"/>
            <a:ext cx="11235749" cy="421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typografi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masteren</a:t>
            </a:r>
            <a:endParaRPr lang="en-GB" noProof="0" dirty="0"/>
          </a:p>
          <a:p>
            <a:pPr lvl="1"/>
            <a:r>
              <a:rPr lang="en-GB" noProof="0" dirty="0" err="1"/>
              <a:t>Andet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480003" y="6491387"/>
            <a:ext cx="59054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>
              <a:buFontTx/>
              <a:buNone/>
              <a:defRPr sz="10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6C159F-270B-4884-AD34-0650DAF41DBF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480002" y="338400"/>
            <a:ext cx="11235749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Klik</a:t>
            </a:r>
            <a:r>
              <a:rPr lang="en-GB" noProof="0" dirty="0"/>
              <a:t> for at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titeltypografi</a:t>
            </a:r>
            <a:r>
              <a:rPr lang="en-GB" noProof="0" dirty="0"/>
              <a:t> </a:t>
            </a:r>
            <a:r>
              <a:rPr lang="en-GB" noProof="0" dirty="0" err="1"/>
              <a:t>i</a:t>
            </a:r>
            <a:r>
              <a:rPr lang="en-GB" noProof="0" dirty="0"/>
              <a:t> </a:t>
            </a:r>
            <a:r>
              <a:rPr lang="en-GB" noProof="0" dirty="0" err="1"/>
              <a:t>masteren</a:t>
            </a:r>
            <a:endParaRPr lang="en-GB" noProof="0" dirty="0"/>
          </a:p>
        </p:txBody>
      </p:sp>
      <p:pic>
        <p:nvPicPr>
          <p:cNvPr id="19" name="Pladsholder til billede 6" descr="Cool_RGB.emf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" b="-408"/>
          <a:stretch/>
        </p:blipFill>
        <p:spPr>
          <a:xfrm>
            <a:off x="9535425" y="5621377"/>
            <a:ext cx="2289743" cy="1014903"/>
          </a:xfrm>
          <a:prstGeom prst="rect">
            <a:avLst/>
          </a:prstGeom>
          <a:noFill/>
        </p:spPr>
      </p:pic>
      <p:sp>
        <p:nvSpPr>
          <p:cNvPr id="7" name="Tekstboks 6"/>
          <p:cNvSpPr txBox="1"/>
          <p:nvPr userDrawn="1"/>
        </p:nvSpPr>
        <p:spPr>
          <a:xfrm>
            <a:off x="1222893" y="6482391"/>
            <a:ext cx="2725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© Copyright Cool Partners 2015</a:t>
            </a:r>
          </a:p>
        </p:txBody>
      </p:sp>
      <p:sp>
        <p:nvSpPr>
          <p:cNvPr id="8" name="Text Placeholder 14"/>
          <p:cNvSpPr txBox="1">
            <a:spLocks/>
          </p:cNvSpPr>
          <p:nvPr userDrawn="1">
            <p:custDataLst>
              <p:tags r:id="rId19"/>
            </p:custDataLst>
          </p:nvPr>
        </p:nvSpPr>
        <p:spPr>
          <a:xfrm>
            <a:off x="5357447" y="6482391"/>
            <a:ext cx="3783954" cy="27699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1</a:t>
            </a:r>
          </a:p>
        </p:txBody>
      </p:sp>
    </p:spTree>
    <p:extLst>
      <p:ext uri="{BB962C8B-B14F-4D97-AF65-F5344CB8AC3E}">
        <p14:creationId xmlns:p14="http://schemas.microsoft.com/office/powerpoint/2010/main" val="364513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ts val="300"/>
        </a:spcBef>
        <a:spcAft>
          <a:spcPct val="0"/>
        </a:spcAft>
        <a:buSzPct val="80000"/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4625" algn="l" rtl="0" eaLnBrk="1" fontAlgn="base" hangingPunct="1">
        <a:spcBef>
          <a:spcPts val="300"/>
        </a:spcBef>
        <a:spcAft>
          <a:spcPct val="0"/>
        </a:spcAft>
        <a:buSzPct val="80000"/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2pPr>
      <a:lvl3pPr marL="538163" indent="-177800" algn="l" rtl="0" eaLnBrk="1" fontAlgn="base" hangingPunct="1">
        <a:spcBef>
          <a:spcPts val="300"/>
        </a:spcBef>
        <a:spcAft>
          <a:spcPct val="0"/>
        </a:spcAft>
        <a:buSzPct val="80000"/>
        <a:buFont typeface="Arial" pitchFamily="34" charset="0"/>
        <a:buChar char="·"/>
        <a:defRPr sz="1200">
          <a:solidFill>
            <a:schemeClr val="tx1"/>
          </a:solidFill>
          <a:latin typeface="+mn-lt"/>
        </a:defRPr>
      </a:lvl3pPr>
      <a:lvl4pPr marL="725488" indent="-185738" algn="l" rtl="0" eaLnBrk="1" fontAlgn="base" hangingPunct="1">
        <a:spcBef>
          <a:spcPts val="300"/>
        </a:spcBef>
        <a:spcAft>
          <a:spcPct val="0"/>
        </a:spcAft>
        <a:buSzPct val="80000"/>
        <a:buFont typeface="Arial" pitchFamily="34" charset="0"/>
        <a:buChar char="·"/>
        <a:defRPr sz="1200">
          <a:solidFill>
            <a:schemeClr val="tx1"/>
          </a:solidFill>
          <a:latin typeface="+mn-lt"/>
        </a:defRPr>
      </a:lvl4pPr>
      <a:lvl5pPr marL="887413" indent="-160338" algn="l" rtl="0" eaLnBrk="1" fontAlgn="base" hangingPunct="1">
        <a:spcBef>
          <a:spcPts val="300"/>
        </a:spcBef>
        <a:spcAft>
          <a:spcPct val="0"/>
        </a:spcAft>
        <a:buSzPct val="80000"/>
        <a:buFont typeface="Arial" pitchFamily="34" charset="0"/>
        <a:buChar char="·"/>
        <a:defRPr sz="1200">
          <a:solidFill>
            <a:schemeClr val="tx1"/>
          </a:solidFill>
          <a:latin typeface="+mn-lt"/>
        </a:defRPr>
      </a:lvl5pPr>
      <a:lvl6pPr marL="1344613" indent="-160338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01813" indent="-160338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59013" indent="-160338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16213" indent="-160338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B55CF-04DF-BF58-6540-42AC2E68D9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C80876D-B1D7-C17A-3DA9-29B9470C40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1809827" y="1356787"/>
          <a:ext cx="4259263" cy="368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846391" imgH="2460780" progId="Visio.Drawing.11">
                  <p:embed/>
                </p:oleObj>
              </mc:Choice>
              <mc:Fallback>
                <p:oleObj name="Visio" r:id="rId2" imgW="2846391" imgH="2460780" progId="Visio.Drawing.11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827" y="1356787"/>
                        <a:ext cx="4259263" cy="3681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CPO – HP oil separation unit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separation in liquid R717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95926" y="6447779"/>
            <a:ext cx="3074463" cy="188501"/>
          </a:xfrm>
        </p:spPr>
        <p:txBody>
          <a:bodyPr/>
          <a:lstStyle/>
          <a:p>
            <a:endParaRPr lang="en-US"/>
          </a:p>
        </p:txBody>
      </p:sp>
      <p:cxnSp>
        <p:nvCxnSpPr>
          <p:cNvPr id="4" name="Lige pilforbindelse 53"/>
          <p:cNvCxnSpPr/>
          <p:nvPr/>
        </p:nvCxnSpPr>
        <p:spPr>
          <a:xfrm flipH="1" flipV="1">
            <a:off x="4124178" y="3877290"/>
            <a:ext cx="295872" cy="845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boks 55"/>
          <p:cNvSpPr txBox="1"/>
          <p:nvPr/>
        </p:nvSpPr>
        <p:spPr>
          <a:xfrm>
            <a:off x="6428434" y="121299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HP liquid containing oil</a:t>
            </a:r>
          </a:p>
        </p:txBody>
      </p:sp>
      <p:sp>
        <p:nvSpPr>
          <p:cNvPr id="6" name="Tekstboks 56"/>
          <p:cNvSpPr txBox="1"/>
          <p:nvPr/>
        </p:nvSpPr>
        <p:spPr>
          <a:xfrm>
            <a:off x="8556776" y="3287445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CPO variants/options: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Stand alone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Combined with receiver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 oil cooler liquid priority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Defrost hot gas supply</a:t>
            </a:r>
          </a:p>
        </p:txBody>
      </p:sp>
      <p:sp>
        <p:nvSpPr>
          <p:cNvPr id="7" name="Tekstboks 64"/>
          <p:cNvSpPr txBox="1"/>
          <p:nvPr/>
        </p:nvSpPr>
        <p:spPr>
          <a:xfrm>
            <a:off x="5996386" y="3805282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 1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ppm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oil</a:t>
            </a:r>
          </a:p>
        </p:txBody>
      </p:sp>
      <p:sp>
        <p:nvSpPr>
          <p:cNvPr id="8" name="Tekstboks 65"/>
          <p:cNvSpPr txBox="1"/>
          <p:nvPr/>
        </p:nvSpPr>
        <p:spPr>
          <a:xfrm>
            <a:off x="6140402" y="5101427"/>
            <a:ext cx="34600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35A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Advantages: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35A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Oil stays on HP side, no pollution or breakdown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35A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Very simple oil return system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35A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Maintenance free oil management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B35A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 oil consumption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Disadvantage: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Increased refrigerant charge</a:t>
            </a:r>
          </a:p>
        </p:txBody>
      </p:sp>
      <p:sp>
        <p:nvSpPr>
          <p:cNvPr id="9" name="Tekstboks 72"/>
          <p:cNvSpPr txBox="1"/>
          <p:nvPr/>
        </p:nvSpPr>
        <p:spPr>
          <a:xfrm>
            <a:off x="5564338" y="4453354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Dry clean oil to compressors</a:t>
            </a:r>
          </a:p>
        </p:txBody>
      </p:sp>
      <p:sp>
        <p:nvSpPr>
          <p:cNvPr id="11" name="Tekstboks 96"/>
          <p:cNvSpPr txBox="1"/>
          <p:nvPr/>
        </p:nvSpPr>
        <p:spPr>
          <a:xfrm>
            <a:off x="4340203" y="3589258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HB-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oil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switches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2" name="Lige pilforbindelse 53"/>
          <p:cNvCxnSpPr/>
          <p:nvPr/>
        </p:nvCxnSpPr>
        <p:spPr>
          <a:xfrm flipH="1">
            <a:off x="6087488" y="1433828"/>
            <a:ext cx="376515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53"/>
          <p:cNvCxnSpPr/>
          <p:nvPr/>
        </p:nvCxnSpPr>
        <p:spPr>
          <a:xfrm flipH="1">
            <a:off x="4196186" y="3949298"/>
            <a:ext cx="21602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53"/>
          <p:cNvCxnSpPr/>
          <p:nvPr/>
        </p:nvCxnSpPr>
        <p:spPr>
          <a:xfrm flipH="1">
            <a:off x="5564338" y="402130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boks 17"/>
          <p:cNvSpPr txBox="1"/>
          <p:nvPr/>
        </p:nvSpPr>
        <p:spPr>
          <a:xfrm>
            <a:off x="1963938" y="3373235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Separation: Require knowledge about oil not commonly available</a:t>
            </a:r>
          </a:p>
        </p:txBody>
      </p:sp>
      <p:cxnSp>
        <p:nvCxnSpPr>
          <p:cNvPr id="17" name="Lige pilforbindelse 18"/>
          <p:cNvCxnSpPr/>
          <p:nvPr/>
        </p:nvCxnSpPr>
        <p:spPr>
          <a:xfrm flipV="1">
            <a:off x="3260082" y="3013194"/>
            <a:ext cx="864096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boks 78"/>
          <p:cNvSpPr txBox="1"/>
          <p:nvPr/>
        </p:nvSpPr>
        <p:spPr>
          <a:xfrm>
            <a:off x="7004498" y="2077091"/>
            <a:ext cx="4044502" cy="1015663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Proof of concept: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ARLA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Taulov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Dairy, Denmark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173 liters of oil found in 23 weeks.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 oil found on LP side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>
        <p:cut/>
      </p:transition>
    </mc:Choice>
    <mc:Fallback xmlns="">
      <p:transition advTm="1500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95926" y="6447779"/>
            <a:ext cx="3074463" cy="188501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555106" y="688975"/>
          <a:ext cx="7327900" cy="554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935123" imgH="5246640" progId="Visio.Drawing.11">
                  <p:embed/>
                </p:oleObj>
              </mc:Choice>
              <mc:Fallback>
                <p:oleObj name="Visio" r:id="rId2" imgW="6935123" imgH="5246640" progId="Visio.Drawing.11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106" y="688975"/>
                        <a:ext cx="7327900" cy="554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boks 7"/>
          <p:cNvSpPr txBox="1"/>
          <p:nvPr/>
        </p:nvSpPr>
        <p:spPr>
          <a:xfrm>
            <a:off x="7190210" y="263386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120ppm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kstboks 9"/>
          <p:cNvSpPr txBox="1"/>
          <p:nvPr/>
        </p:nvSpPr>
        <p:spPr>
          <a:xfrm>
            <a:off x="9278442" y="263386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120ppm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kstboks 10"/>
          <p:cNvSpPr txBox="1"/>
          <p:nvPr/>
        </p:nvSpPr>
        <p:spPr>
          <a:xfrm>
            <a:off x="5534026" y="133771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35ppm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kstboks 11"/>
          <p:cNvSpPr txBox="1"/>
          <p:nvPr/>
        </p:nvSpPr>
        <p:spPr>
          <a:xfrm>
            <a:off x="1789610" y="212980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35ppm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kstboks 12"/>
          <p:cNvSpPr txBox="1"/>
          <p:nvPr/>
        </p:nvSpPr>
        <p:spPr>
          <a:xfrm>
            <a:off x="6542137" y="551418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&gt;1ppm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oil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kstboks 13"/>
          <p:cNvSpPr txBox="1"/>
          <p:nvPr/>
        </p:nvSpPr>
        <p:spPr>
          <a:xfrm>
            <a:off x="5966073" y="4290046"/>
            <a:ext cx="218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Note 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 TC (heat pump) :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De-gassing vessel necessary</a:t>
            </a:r>
          </a:p>
        </p:txBody>
      </p:sp>
      <p:cxnSp>
        <p:nvCxnSpPr>
          <p:cNvPr id="12" name="Lige pilforbindelse 14"/>
          <p:cNvCxnSpPr/>
          <p:nvPr/>
        </p:nvCxnSpPr>
        <p:spPr>
          <a:xfrm flipH="1">
            <a:off x="5750049" y="4506069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2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Tm="15000">
        <p:cut/>
      </p:transition>
    </mc:Choice>
    <mc:Fallback xmlns="">
      <p:transition advTm="15000"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0_GgoHI0ydoFtYp.uK7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0_GgoHI0ydoFtYp.uK7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0_GgoHI0ydoFtYp.uK7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0_GgoHI0ydoFtYp.uK7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ulWzJch0OR7nY7BqyR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OHUL79REin1kWuIVTXw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N0dkMl4EWCBhont5.Eb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0_GgoHI0ydoFtYp.uK7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ZQ0u41WUWdIXSFk.ta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EFQFYDvUi4erUcgr5ue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SD4XJ9ak2Opf9dalLYnw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ol Template (white)">
  <a:themeElements>
    <a:clrScheme name="DONG Energy 1">
      <a:dk1>
        <a:sysClr val="windowText" lastClr="000000"/>
      </a:dk1>
      <a:lt1>
        <a:sysClr val="window" lastClr="FFFFFF"/>
      </a:lt1>
      <a:dk2>
        <a:srgbClr val="595959"/>
      </a:dk2>
      <a:lt2>
        <a:srgbClr val="0F96AA"/>
      </a:lt2>
      <a:accent1>
        <a:srgbClr val="B9C515"/>
      </a:accent1>
      <a:accent2>
        <a:srgbClr val="0F4B5F"/>
      </a:accent2>
      <a:accent3>
        <a:srgbClr val="BFBFBF"/>
      </a:accent3>
      <a:accent4>
        <a:srgbClr val="629415"/>
      </a:accent4>
      <a:accent5>
        <a:srgbClr val="B4D7E1"/>
      </a:accent5>
      <a:accent6>
        <a:srgbClr val="E5D066"/>
      </a:accent6>
      <a:hlink>
        <a:srgbClr val="696E68"/>
      </a:hlink>
      <a:folHlink>
        <a:srgbClr val="262626"/>
      </a:folHlink>
    </a:clrScheme>
    <a:fontScheme name="DONG Ener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</a:objectDefaults>
  <a:extraClrSchemeLst>
    <a:extraClrScheme>
      <a:clrScheme name="DONG energ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G energ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G energ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G energ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G energ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G energ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G energ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G energ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G energ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G energ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G energ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G energ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G energy 13">
        <a:dk1>
          <a:srgbClr val="000000"/>
        </a:dk1>
        <a:lt1>
          <a:srgbClr val="FFFFFF"/>
        </a:lt1>
        <a:dk2>
          <a:srgbClr val="7F847B"/>
        </a:dk2>
        <a:lt2>
          <a:srgbClr val="C30F10"/>
        </a:lt2>
        <a:accent1>
          <a:srgbClr val="B5BAAF"/>
        </a:accent1>
        <a:accent2>
          <a:srgbClr val="0E98AE"/>
        </a:accent2>
        <a:accent3>
          <a:srgbClr val="FFFFFF"/>
        </a:accent3>
        <a:accent4>
          <a:srgbClr val="000000"/>
        </a:accent4>
        <a:accent5>
          <a:srgbClr val="D7D9D4"/>
        </a:accent5>
        <a:accent6>
          <a:srgbClr val="0C899D"/>
        </a:accent6>
        <a:hlink>
          <a:srgbClr val="B9C523"/>
        </a:hlink>
        <a:folHlink>
          <a:srgbClr val="FF8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132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Integrerede OLE-servere</vt:lpstr>
      </vt:variant>
      <vt:variant>
        <vt:i4>2</vt:i4>
      </vt:variant>
      <vt:variant>
        <vt:lpstr>Slidetitler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Office-tema</vt:lpstr>
      <vt:lpstr>Cool Template (white)</vt:lpstr>
      <vt:lpstr>think-cell Slide</vt:lpstr>
      <vt:lpstr>Visio</vt:lpstr>
      <vt:lpstr>PowerPoint-præsentation</vt:lpstr>
      <vt:lpstr>CPO – HP oil separation unit Oil separation in liquid R717</vt:lpstr>
      <vt:lpstr>Oil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Per Skaerbaek Nielsen</dc:creator>
  <cp:lastModifiedBy>Per Skaerbaek Nielsen</cp:lastModifiedBy>
  <cp:revision>1</cp:revision>
  <dcterms:created xsi:type="dcterms:W3CDTF">2024-01-30T11:54:43Z</dcterms:created>
  <dcterms:modified xsi:type="dcterms:W3CDTF">2024-01-30T11:59:42Z</dcterms:modified>
</cp:coreProperties>
</file>